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97" r:id="rId26"/>
    <p:sldId id="296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300" r:id="rId37"/>
    <p:sldId id="299" r:id="rId38"/>
    <p:sldId id="301" r:id="rId39"/>
    <p:sldId id="302" r:id="rId40"/>
    <p:sldId id="303" r:id="rId41"/>
    <p:sldId id="298" r:id="rId42"/>
    <p:sldId id="290" r:id="rId43"/>
    <p:sldId id="291" r:id="rId44"/>
    <p:sldId id="292" r:id="rId45"/>
    <p:sldId id="293" r:id="rId46"/>
    <p:sldId id="294" r:id="rId47"/>
    <p:sldId id="295" r:id="rId48"/>
    <p:sldId id="304" r:id="rId49"/>
    <p:sldId id="305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2483768" y="23563"/>
            <a:ext cx="7559675" cy="857250"/>
          </a:xfrm>
        </p:spPr>
        <p:txBody>
          <a:bodyPr tIns="4762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3600" dirty="0" smtClean="0"/>
              <a:t>Издательство Легион»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333928"/>
            <a:ext cx="5292080" cy="3060700"/>
          </a:xfrm>
          <a:prstGeom prst="rect">
            <a:avLst/>
          </a:prstGeom>
        </p:spPr>
        <p:txBody>
          <a:bodyPr vert="horz" lIns="91440" tIns="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ct val="0"/>
              </a:spcAft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sz="5000" b="1" dirty="0" smtClean="0">
                <a:solidFill>
                  <a:srgbClr val="000080"/>
                </a:solidFill>
              </a:rPr>
              <a:t>Задачи с параметром в ГИА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79388"/>
            <a:ext cx="1346200" cy="247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3110" y="5733256"/>
            <a:ext cx="9359900" cy="955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08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600" dirty="0">
                <a:solidFill>
                  <a:srgbClr val="000000"/>
                </a:solidFill>
              </a:rPr>
              <a:t>докладчик: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ru-RU" sz="3600" dirty="0">
                <a:solidFill>
                  <a:srgbClr val="000000"/>
                </a:solidFill>
              </a:rPr>
              <a:t>      </a:t>
            </a:r>
            <a:r>
              <a:rPr lang="ru-RU" sz="3600" dirty="0" err="1">
                <a:solidFill>
                  <a:srgbClr val="000000"/>
                </a:solidFill>
              </a:rPr>
              <a:t>Кулабухов</a:t>
            </a:r>
            <a:r>
              <a:rPr lang="ru-RU" sz="3600" dirty="0">
                <a:solidFill>
                  <a:srgbClr val="000000"/>
                </a:solidFill>
              </a:rPr>
              <a:t> Сергей Юрьевич</a:t>
            </a:r>
          </a:p>
        </p:txBody>
      </p:sp>
      <p:pic>
        <p:nvPicPr>
          <p:cNvPr id="8" name="Рисунок 7" descr="Математика. 9 кл. Задания с параметро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714355"/>
            <a:ext cx="3714776" cy="526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915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38" y="916249"/>
            <a:ext cx="2571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00483"/>
            <a:ext cx="40100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6292" y="770795"/>
            <a:ext cx="2571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492" y="1786358"/>
            <a:ext cx="82296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4271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78816" y="260648"/>
            <a:ext cx="906938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ru-RU" altLang="ru-RU" kern="0" dirty="0" smtClean="0"/>
              <a:t>3.1. </a:t>
            </a:r>
            <a:r>
              <a:rPr lang="ru-RU" dirty="0" smtClean="0"/>
              <a:t>Уравнение прямой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5648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50" y="2420888"/>
            <a:ext cx="83439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8213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78816" y="260648"/>
            <a:ext cx="906938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ru-RU" altLang="ru-RU" kern="0" dirty="0" smtClean="0"/>
              <a:t>3.2. </a:t>
            </a:r>
            <a:r>
              <a:rPr lang="ru-RU" dirty="0" smtClean="0"/>
              <a:t>Взаимное расположение прямых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2391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593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5" y="260648"/>
            <a:ext cx="840105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52523"/>
            <a:ext cx="81724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5" y="5965499"/>
            <a:ext cx="82010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1618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325" y="476672"/>
            <a:ext cx="77533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372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78816" y="260648"/>
            <a:ext cx="906938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ru-RU" altLang="ru-RU" kern="0" dirty="0" smtClean="0"/>
              <a:t>3.3. </a:t>
            </a:r>
            <a:r>
              <a:rPr lang="ru-RU" dirty="0" smtClean="0"/>
              <a:t>График функции </a:t>
            </a:r>
            <a:r>
              <a:rPr lang="en-US" i="1" dirty="0" smtClean="0"/>
              <a:t>y=k/x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3" y="913412"/>
            <a:ext cx="82581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713" y="2132856"/>
            <a:ext cx="83343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4751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985" y="188640"/>
            <a:ext cx="82296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460" y="4722540"/>
            <a:ext cx="82391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827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5533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8334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78816" y="260648"/>
            <a:ext cx="906938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ru-RU" altLang="ru-RU" kern="0" dirty="0" smtClean="0"/>
              <a:t>3.</a:t>
            </a:r>
            <a:r>
              <a:rPr lang="en-US" altLang="ru-RU" kern="0" dirty="0" smtClean="0"/>
              <a:t>4</a:t>
            </a:r>
            <a:r>
              <a:rPr lang="ru-RU" altLang="ru-RU" kern="0" dirty="0" smtClean="0"/>
              <a:t>. </a:t>
            </a:r>
            <a:r>
              <a:rPr lang="ru-RU" altLang="ru-RU" dirty="0" smtClean="0"/>
              <a:t>Окружность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9935"/>
            <a:ext cx="7048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0" y="2204864"/>
            <a:ext cx="8191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6886" y="3789040"/>
            <a:ext cx="31051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233309"/>
            <a:ext cx="9810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2923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934" y="260648"/>
            <a:ext cx="828675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2887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557216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Линейные уравнения</a:t>
            </a:r>
            <a:endParaRPr lang="ru-RU" sz="2400" i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Линейные неравенства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Графики </a:t>
            </a:r>
            <a:r>
              <a:rPr lang="ru-RU" sz="2400" dirty="0" smtClean="0"/>
              <a:t>уравнений </a:t>
            </a:r>
            <a:r>
              <a:rPr lang="ru-RU" sz="2400" dirty="0" smtClean="0"/>
              <a:t>на </a:t>
            </a:r>
            <a:r>
              <a:rPr lang="ru-RU" sz="2400" dirty="0" smtClean="0"/>
              <a:t>плоскости </a:t>
            </a:r>
            <a:r>
              <a:rPr lang="en-US" sz="2400" i="1" dirty="0" smtClean="0"/>
              <a:t>Oxy</a:t>
            </a:r>
            <a:endParaRPr lang="ru-RU" sz="2400" i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Графики </a:t>
            </a:r>
            <a:r>
              <a:rPr lang="ru-RU" sz="2400" dirty="0" smtClean="0"/>
              <a:t>неравенств </a:t>
            </a:r>
            <a:r>
              <a:rPr lang="ru-RU" sz="2400" dirty="0" smtClean="0"/>
              <a:t>на плоскости </a:t>
            </a:r>
            <a:r>
              <a:rPr lang="en-US" sz="2400" i="1" dirty="0" smtClean="0"/>
              <a:t>Oxy</a:t>
            </a:r>
            <a:endParaRPr lang="en-US" sz="2400" i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Квадратные уравнения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Разложение квадратного трехчлена на множители. Формулы Виета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Расположение корней квадратного уравнения относительно заданных </a:t>
            </a:r>
            <a:r>
              <a:rPr lang="ru-RU" sz="2400" dirty="0" smtClean="0"/>
              <a:t>точек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Дробно-рациональные уравнения. Отбор корней</a:t>
            </a:r>
            <a:endParaRPr lang="ru-RU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Использование свойств функций и алгебраических </a:t>
            </a:r>
            <a:r>
              <a:rPr lang="ru-RU" sz="2400" dirty="0" smtClean="0"/>
              <a:t>выражений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Задачи с модулем</a:t>
            </a:r>
            <a:endParaRPr lang="ru-RU" sz="2400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78816" y="260648"/>
            <a:ext cx="906938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ru-RU" altLang="ru-RU" kern="0" dirty="0" smtClean="0"/>
              <a:t>Основные виды задач с параметром</a:t>
            </a:r>
          </a:p>
        </p:txBody>
      </p:sp>
    </p:spTree>
    <p:extLst>
      <p:ext uri="{BB962C8B-B14F-4D97-AF65-F5344CB8AC3E}">
        <p14:creationId xmlns:p14="http://schemas.microsoft.com/office/powerpoint/2010/main" xmlns="" val="12629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78816" y="116632"/>
            <a:ext cx="906938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ru-RU" altLang="ru-RU" kern="0" dirty="0" smtClean="0"/>
              <a:t>3.</a:t>
            </a:r>
            <a:r>
              <a:rPr lang="ru-RU" altLang="ru-RU" kern="0" dirty="0"/>
              <a:t>5</a:t>
            </a:r>
            <a:r>
              <a:rPr lang="ru-RU" altLang="ru-RU" kern="0" dirty="0" smtClean="0"/>
              <a:t>. </a:t>
            </a:r>
            <a:r>
              <a:rPr lang="ru-RU" altLang="ru-RU" dirty="0" smtClean="0"/>
              <a:t>Парабола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735696"/>
            <a:ext cx="64389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035" y="1894038"/>
            <a:ext cx="78486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1762" y="6489851"/>
            <a:ext cx="9239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6410" y="1777312"/>
            <a:ext cx="69246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532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417" y="548680"/>
            <a:ext cx="83058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78816" y="260648"/>
            <a:ext cx="906938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ru-RU" altLang="ru-RU" kern="0" dirty="0" smtClean="0"/>
              <a:t>3.6. </a:t>
            </a:r>
            <a:r>
              <a:rPr lang="ru-RU" altLang="ru-RU" dirty="0" err="1" smtClean="0"/>
              <a:t>Кусочные</a:t>
            </a:r>
            <a:r>
              <a:rPr lang="ru-RU" altLang="ru-RU" dirty="0" smtClean="0"/>
              <a:t> графики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1071546"/>
            <a:ext cx="834604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0485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92239"/>
            <a:ext cx="709612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15991"/>
            <a:ext cx="82010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8623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78816" y="260648"/>
            <a:ext cx="9069387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ru-RU" altLang="ru-RU" kern="0" dirty="0" smtClean="0"/>
              <a:t>4. </a:t>
            </a:r>
            <a:r>
              <a:rPr lang="ru-RU" altLang="ru-RU" dirty="0" smtClean="0"/>
              <a:t>Графики неравенств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80772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71744"/>
            <a:ext cx="8286808" cy="18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889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7000924" cy="6336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889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78816" y="260648"/>
            <a:ext cx="9069387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ru-RU" altLang="ru-RU" kern="0" dirty="0" smtClean="0"/>
              <a:t>5</a:t>
            </a:r>
            <a:r>
              <a:rPr lang="ru-RU" altLang="ru-RU" kern="0" dirty="0" smtClean="0"/>
              <a:t>. </a:t>
            </a:r>
            <a:r>
              <a:rPr lang="ru-RU" altLang="ru-RU" dirty="0" smtClean="0"/>
              <a:t>Квадратные уравнения с параметром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675" y="1414654"/>
            <a:ext cx="82486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963" y="2326985"/>
            <a:ext cx="822007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889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78816" y="260648"/>
            <a:ext cx="9069387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ru-RU" altLang="ru-RU" kern="0" dirty="0" smtClean="0"/>
              <a:t>6</a:t>
            </a:r>
            <a:r>
              <a:rPr lang="ru-RU" altLang="ru-RU" kern="0" dirty="0" smtClean="0"/>
              <a:t>.1</a:t>
            </a:r>
            <a:r>
              <a:rPr lang="ru-RU" altLang="ru-RU" kern="0" dirty="0" smtClean="0"/>
              <a:t>. </a:t>
            </a:r>
            <a:r>
              <a:rPr lang="ru-RU" altLang="ru-RU" dirty="0" smtClean="0"/>
              <a:t>Разложение квадратного трехчлена на множители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575" y="1556792"/>
            <a:ext cx="832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" y="2284595"/>
            <a:ext cx="82581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" y="5448300"/>
            <a:ext cx="81819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84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78816" y="116632"/>
            <a:ext cx="906938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ru-RU" altLang="ru-RU" kern="0" dirty="0" smtClean="0"/>
              <a:t>6</a:t>
            </a:r>
            <a:r>
              <a:rPr lang="ru-RU" altLang="ru-RU" kern="0" dirty="0" smtClean="0"/>
              <a:t>.2</a:t>
            </a:r>
            <a:r>
              <a:rPr lang="ru-RU" altLang="ru-RU" kern="0" dirty="0" smtClean="0"/>
              <a:t>. </a:t>
            </a:r>
            <a:r>
              <a:rPr lang="ru-RU" altLang="ru-RU" dirty="0" smtClean="0"/>
              <a:t>Теорема Виета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5919"/>
            <a:ext cx="82486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627" y="5677632"/>
            <a:ext cx="69246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249991"/>
            <a:ext cx="36385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627" y="3933056"/>
            <a:ext cx="81819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728" y="1542675"/>
            <a:ext cx="81724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304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78816" y="116632"/>
            <a:ext cx="906938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ru-RU" altLang="ru-RU" kern="0" dirty="0" smtClean="0"/>
              <a:t>7</a:t>
            </a:r>
            <a:r>
              <a:rPr lang="ru-RU" altLang="ru-RU" kern="0" dirty="0" smtClean="0"/>
              <a:t>.1</a:t>
            </a:r>
            <a:r>
              <a:rPr lang="ru-RU" altLang="ru-RU" kern="0" dirty="0" smtClean="0"/>
              <a:t>. </a:t>
            </a:r>
            <a:r>
              <a:rPr lang="ru-RU" altLang="ru-RU" dirty="0" smtClean="0"/>
              <a:t>Поиск корней и ограничения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" y="762317"/>
            <a:ext cx="8220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962" y="1907758"/>
            <a:ext cx="82296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1180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78816" y="260648"/>
            <a:ext cx="906938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ru-RU" altLang="ru-RU" kern="0" dirty="0" smtClean="0"/>
              <a:t>1. Линейные уравнения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756" y="1124744"/>
            <a:ext cx="8248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986" y="2564904"/>
            <a:ext cx="81915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614" y="4063286"/>
            <a:ext cx="82105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5050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78816" y="116632"/>
            <a:ext cx="906938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ru-RU" altLang="ru-RU" kern="0" dirty="0" smtClean="0"/>
              <a:t>7</a:t>
            </a:r>
            <a:r>
              <a:rPr lang="ru-RU" altLang="ru-RU" kern="0" dirty="0" smtClean="0"/>
              <a:t>.2</a:t>
            </a:r>
            <a:r>
              <a:rPr lang="ru-RU" altLang="ru-RU" kern="0" dirty="0" smtClean="0"/>
              <a:t>. </a:t>
            </a:r>
            <a:r>
              <a:rPr lang="ru-RU" altLang="ru-RU" dirty="0" smtClean="0"/>
              <a:t>Сравнения корней с нулем</a:t>
            </a: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6962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234" y="2636912"/>
            <a:ext cx="82105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2872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68294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890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78816" y="116632"/>
            <a:ext cx="9069387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ru-RU" altLang="ru-RU" kern="0" dirty="0" smtClean="0"/>
              <a:t>7</a:t>
            </a:r>
            <a:r>
              <a:rPr lang="ru-RU" altLang="ru-RU" kern="0" dirty="0" smtClean="0"/>
              <a:t>.3</a:t>
            </a:r>
            <a:r>
              <a:rPr lang="ru-RU" altLang="ru-RU" kern="0" dirty="0" smtClean="0"/>
              <a:t>. </a:t>
            </a:r>
            <a:r>
              <a:rPr lang="ru-RU" altLang="ru-RU" dirty="0" smtClean="0"/>
              <a:t>Расположение корней квадратичной функции</a:t>
            </a: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1915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043" y="2492896"/>
            <a:ext cx="82105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60685"/>
            <a:ext cx="59245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1234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478" y="1196752"/>
            <a:ext cx="78295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1543" y="1196752"/>
            <a:ext cx="8001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478" y="332656"/>
            <a:ext cx="19431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8655" y="432000"/>
            <a:ext cx="34575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478" y="755850"/>
            <a:ext cx="42862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254" y="1637285"/>
            <a:ext cx="60483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963" y="4653136"/>
            <a:ext cx="82200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6688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8453"/>
            <a:ext cx="76771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3775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78816" y="116632"/>
            <a:ext cx="9069387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ru-RU" altLang="ru-RU" kern="0" dirty="0" smtClean="0"/>
              <a:t>8.1. Простейшие д</a:t>
            </a:r>
            <a:r>
              <a:rPr lang="ru-RU" altLang="ru-RU" dirty="0" smtClean="0"/>
              <a:t>робно-рациональные уравнения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5" y="1500174"/>
            <a:ext cx="87915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528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71942"/>
            <a:ext cx="84486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844867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528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78816" y="116632"/>
            <a:ext cx="9069387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ru-RU" altLang="ru-RU" kern="0" dirty="0" smtClean="0"/>
              <a:t>8.2. </a:t>
            </a:r>
            <a:r>
              <a:rPr lang="ru-RU" altLang="ru-RU" dirty="0" smtClean="0"/>
              <a:t>Дробно-рациональные уравнения. Отбор корней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824544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528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6572296" cy="345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1" y="3643314"/>
            <a:ext cx="6616893" cy="321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528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1414"/>
            <a:ext cx="6719910" cy="661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528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737" y="188640"/>
            <a:ext cx="64293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8258"/>
            <a:ext cx="24193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791" y="3068960"/>
            <a:ext cx="83724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5393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71151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528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78816" y="116632"/>
            <a:ext cx="9069387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ru-RU" altLang="ru-RU" kern="0" dirty="0" smtClean="0"/>
              <a:t>9</a:t>
            </a:r>
            <a:r>
              <a:rPr lang="ru-RU" altLang="ru-RU" kern="0" dirty="0" smtClean="0"/>
              <a:t>.1</a:t>
            </a:r>
            <a:r>
              <a:rPr lang="ru-RU" altLang="ru-RU" kern="0" dirty="0" smtClean="0"/>
              <a:t>. </a:t>
            </a:r>
            <a:r>
              <a:rPr lang="ru-RU" altLang="ru-RU" dirty="0" smtClean="0"/>
              <a:t>Использование симметрии алгебраических выражений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3534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528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388" y="638175"/>
            <a:ext cx="827722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0340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78816" y="116632"/>
            <a:ext cx="9069387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ru-RU" altLang="ru-RU" kern="0" dirty="0" smtClean="0"/>
              <a:t>9</a:t>
            </a:r>
            <a:r>
              <a:rPr lang="ru-RU" altLang="ru-RU" kern="0" dirty="0" smtClean="0"/>
              <a:t>.2</a:t>
            </a:r>
            <a:r>
              <a:rPr lang="ru-RU" altLang="ru-RU" kern="0" dirty="0" smtClean="0"/>
              <a:t>. </a:t>
            </a:r>
            <a:r>
              <a:rPr lang="ru-RU" altLang="ru-RU" dirty="0" smtClean="0"/>
              <a:t>Использование монотонности функций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84867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9558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493" y="364629"/>
            <a:ext cx="63055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971" y="707529"/>
            <a:ext cx="45529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189" y="2564904"/>
            <a:ext cx="82200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4668" y="3140968"/>
            <a:ext cx="37147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377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2200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3" y="2241381"/>
            <a:ext cx="82962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847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78816" y="116632"/>
            <a:ext cx="9069387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ru-RU" altLang="ru-RU" kern="0" dirty="0" smtClean="0"/>
              <a:t>9</a:t>
            </a:r>
            <a:r>
              <a:rPr lang="ru-RU" altLang="ru-RU" kern="0" dirty="0" smtClean="0"/>
              <a:t>.3</a:t>
            </a:r>
            <a:r>
              <a:rPr lang="ru-RU" altLang="ru-RU" kern="0" dirty="0" smtClean="0"/>
              <a:t>. </a:t>
            </a:r>
            <a:r>
              <a:rPr lang="ru-RU" altLang="ru-RU" dirty="0" smtClean="0"/>
              <a:t>Использование ОДЗ и оценка множества значений</a:t>
            </a:r>
            <a:endParaRPr lang="ru-RU" dirty="0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419" y="2564904"/>
            <a:ext cx="82581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8501122" cy="81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3866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121" y="1988840"/>
            <a:ext cx="83343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7166"/>
            <a:ext cx="9001156" cy="108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1154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78816" y="116632"/>
            <a:ext cx="9069387" cy="109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ru-RU" altLang="ru-RU" kern="0" dirty="0" smtClean="0"/>
              <a:t>10. </a:t>
            </a:r>
            <a:r>
              <a:rPr lang="ru-RU" altLang="ru-RU" dirty="0" smtClean="0"/>
              <a:t>Задачи с модулем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79724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000240"/>
            <a:ext cx="7643866" cy="456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3866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52"/>
            <a:ext cx="81343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786058"/>
            <a:ext cx="7886725" cy="332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6215082"/>
            <a:ext cx="19526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386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78816" y="260648"/>
            <a:ext cx="906938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ru-RU" altLang="ru-RU" kern="0" dirty="0" smtClean="0"/>
              <a:t>2.1. </a:t>
            </a:r>
            <a:r>
              <a:rPr lang="ru-RU" dirty="0"/>
              <a:t>Линейные </a:t>
            </a:r>
            <a:r>
              <a:rPr lang="ru-RU" dirty="0" smtClean="0"/>
              <a:t>неравенства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2486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4038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145" y="3264421"/>
            <a:ext cx="19716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220" y="5229200"/>
            <a:ext cx="83058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7389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593" y="476672"/>
            <a:ext cx="832485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0397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240" y="188639"/>
            <a:ext cx="82677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84784"/>
            <a:ext cx="37623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854" y="5301208"/>
            <a:ext cx="79343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703" y="2471495"/>
            <a:ext cx="83153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1618" y="4135277"/>
            <a:ext cx="36480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4393" y="4572008"/>
            <a:ext cx="9906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9693" y="1736867"/>
            <a:ext cx="92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2745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78816" y="260648"/>
            <a:ext cx="906938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ru-RU" altLang="ru-RU" kern="0" dirty="0" smtClean="0"/>
              <a:t>2.2. </a:t>
            </a:r>
            <a:r>
              <a:rPr lang="ru-RU" dirty="0" smtClean="0"/>
              <a:t>Системы линейных неравенств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964899"/>
            <a:ext cx="69627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587" y="2420888"/>
            <a:ext cx="81248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587" y="3735338"/>
            <a:ext cx="43338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6889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484" y="404664"/>
            <a:ext cx="82486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2067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176</Words>
  <Application>Microsoft Office PowerPoint</Application>
  <PresentationFormat>Экран (4:3)</PresentationFormat>
  <Paragraphs>36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Издательство Легион»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Издательство Легион»</dc:title>
  <cp:lastModifiedBy>Кулабухов Сергей Юрьевич</cp:lastModifiedBy>
  <cp:revision>32</cp:revision>
  <dcterms:modified xsi:type="dcterms:W3CDTF">2014-11-18T10:38:11Z</dcterms:modified>
</cp:coreProperties>
</file>